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1"/>
  </p:notesMasterIdLst>
  <p:handoutMasterIdLst>
    <p:handoutMasterId r:id="rId42"/>
  </p:handoutMasterIdLst>
  <p:sldIdLst>
    <p:sldId id="1393" r:id="rId8"/>
    <p:sldId id="1800" r:id="rId9"/>
    <p:sldId id="1776" r:id="rId10"/>
    <p:sldId id="1801" r:id="rId11"/>
    <p:sldId id="1765" r:id="rId12"/>
    <p:sldId id="1699" r:id="rId13"/>
    <p:sldId id="1732" r:id="rId14"/>
    <p:sldId id="1707" r:id="rId15"/>
    <p:sldId id="1708" r:id="rId16"/>
    <p:sldId id="1709" r:id="rId17"/>
    <p:sldId id="1710" r:id="rId18"/>
    <p:sldId id="1723" r:id="rId19"/>
    <p:sldId id="1724" r:id="rId20"/>
    <p:sldId id="1712" r:id="rId21"/>
    <p:sldId id="1713" r:id="rId22"/>
    <p:sldId id="1714" r:id="rId23"/>
    <p:sldId id="1715" r:id="rId24"/>
    <p:sldId id="1721" r:id="rId25"/>
    <p:sldId id="1722" r:id="rId26"/>
    <p:sldId id="1727" r:id="rId27"/>
    <p:sldId id="1728" r:id="rId28"/>
    <p:sldId id="1729" r:id="rId29"/>
    <p:sldId id="1730" r:id="rId30"/>
    <p:sldId id="1725" r:id="rId31"/>
    <p:sldId id="1726" r:id="rId32"/>
    <p:sldId id="1717" r:id="rId33"/>
    <p:sldId id="1718" r:id="rId34"/>
    <p:sldId id="1701" r:id="rId35"/>
    <p:sldId id="1704" r:id="rId36"/>
    <p:sldId id="1703" r:id="rId37"/>
    <p:sldId id="1705" r:id="rId38"/>
    <p:sldId id="1802" r:id="rId39"/>
    <p:sldId id="1615" r:id="rId4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800"/>
            <p14:sldId id="1776"/>
            <p14:sldId id="1801"/>
            <p14:sldId id="1765"/>
            <p14:sldId id="1699"/>
            <p14:sldId id="1732"/>
            <p14:sldId id="1707"/>
            <p14:sldId id="1708"/>
            <p14:sldId id="1709"/>
            <p14:sldId id="1710"/>
            <p14:sldId id="1723"/>
            <p14:sldId id="1724"/>
            <p14:sldId id="1712"/>
            <p14:sldId id="1713"/>
            <p14:sldId id="1714"/>
            <p14:sldId id="1715"/>
            <p14:sldId id="1721"/>
            <p14:sldId id="1722"/>
            <p14:sldId id="1727"/>
            <p14:sldId id="1728"/>
            <p14:sldId id="1729"/>
            <p14:sldId id="1730"/>
            <p14:sldId id="1725"/>
            <p14:sldId id="1726"/>
            <p14:sldId id="1717"/>
            <p14:sldId id="1718"/>
            <p14:sldId id="1701"/>
            <p14:sldId id="1704"/>
            <p14:sldId id="1703"/>
            <p14:sldId id="1705"/>
            <p14:sldId id="1802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6" autoAdjust="0"/>
    <p:restoredTop sz="79472" autoAdjust="0"/>
  </p:normalViewPr>
  <p:slideViewPr>
    <p:cSldViewPr>
      <p:cViewPr varScale="1">
        <p:scale>
          <a:sx n="73" d="100"/>
          <a:sy n="73" d="100"/>
        </p:scale>
        <p:origin x="749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3/22/2025 6:28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77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07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34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7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9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0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272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09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169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4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3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36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86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5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03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39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03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925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9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1757-FFEE-064A-4757-AA73976FF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85E5FF-6281-9891-0EB1-312AEFC2A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89C9E25-4434-CE8B-DE14-B472EF4C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7A44B3-4D03-C22B-4889-7DCA05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08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265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3250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B0717-EF79-6E7C-AB4E-8CC7FD836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DD9B4B8-7863-E787-045C-99E8A620C9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2D1632-6226-D0FF-9B53-1A74CAFEE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1E6E510-1D38-F49A-4829-68174380DD6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CA3FA4-3A3B-8247-E9BB-2BA4F33E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38D2F01-E84B-1D9C-5B1B-4A7730FBAFD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6:34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8E40ED-FBCA-B0EA-69AB-672CF802E3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430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3/22/2025 6:28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6D6F9-BBC2-28FA-A728-08F000AA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15D625D-563B-53E2-3C7A-36C0306B1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E04547F-784F-7977-5F4B-8D5C41252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9BD7CF-0603-99CC-FA14-551EDEFFC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9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6:33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0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3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22/03/2025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282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22/03/2025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3/22/2025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4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7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73.bin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pt_b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6B98DA78-7D59-B617-2CAC-9BE0E9BB88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06" r="30348" b="40106"/>
          <a:stretch/>
        </p:blipFill>
        <p:spPr>
          <a:xfrm>
            <a:off x="2761627" y="3390565"/>
            <a:ext cx="1696393" cy="15220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AEAB27-A319-5284-F268-EAD7BD3A3E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8" r="31153" b="27022"/>
          <a:stretch/>
        </p:blipFill>
        <p:spPr>
          <a:xfrm>
            <a:off x="4498889" y="3447318"/>
            <a:ext cx="1499183" cy="14085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96B1BA-A61C-7FB1-5527-79EB2B8B7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344" y="3359944"/>
            <a:ext cx="1319418" cy="1583302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F7AF661-98BD-CD92-991E-29122159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82" y="394849"/>
            <a:ext cx="11201400" cy="2297169"/>
          </a:xfrm>
        </p:spPr>
        <p:txBody>
          <a:bodyPr/>
          <a:lstStyle/>
          <a:p>
            <a:r>
              <a:rPr lang="pt-BR" b="1" dirty="0" err="1"/>
              <a:t>Twelve</a:t>
            </a:r>
            <a:r>
              <a:rPr lang="pt-BR" b="1" dirty="0"/>
              <a:t>-Factor App</a:t>
            </a:r>
            <a:br>
              <a:rPr lang="pt-BR" sz="4800" b="1" dirty="0"/>
            </a:br>
            <a:r>
              <a:rPr lang="pt-BR" sz="4800" b="1" dirty="0"/>
              <a:t>Boas Práticas em Aplicações na Nuvem...</a:t>
            </a:r>
            <a:br>
              <a:rPr lang="pt-BR" sz="4800" b="1" dirty="0"/>
            </a:br>
            <a:r>
              <a:rPr lang="pt-BR" sz="4800" b="1" dirty="0"/>
              <a:t>e também fora dela...</a:t>
            </a:r>
            <a:br>
              <a:rPr lang="pt-BR" sz="4800" b="1" dirty="0"/>
            </a:br>
            <a:endParaRPr lang="pt-BR" sz="3200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7421AE2-B4E6-7101-0E66-13B14DB047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13837" y="3431348"/>
            <a:ext cx="1829413" cy="1444655"/>
          </a:xfrm>
          <a:prstGeom prst="rect">
            <a:avLst/>
          </a:prstGeom>
        </p:spPr>
      </p:pic>
      <p:pic>
        <p:nvPicPr>
          <p:cNvPr id="17" name="Imagem 1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76D34C4-EA8E-CDF2-F81B-3BB096701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3762" y="3276557"/>
            <a:ext cx="1750075" cy="1750075"/>
          </a:xfrm>
          <a:prstGeom prst="rect">
            <a:avLst/>
          </a:prstGeom>
        </p:spPr>
      </p:pic>
      <p:pic>
        <p:nvPicPr>
          <p:cNvPr id="19" name="Imagem 18" descr="Logotipo, Ícone&#10;&#10;Descrição gerada automaticamente">
            <a:extLst>
              <a:ext uri="{FF2B5EF4-FFF2-40B4-BE49-F238E27FC236}">
                <a16:creationId xmlns:a16="http://schemas.microsoft.com/office/drawing/2014/main" id="{AB5BBBC9-DDDA-77B3-F68D-74D64276FF9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6229"/>
          <a:stretch/>
        </p:blipFill>
        <p:spPr>
          <a:xfrm>
            <a:off x="1320090" y="3447318"/>
            <a:ext cx="1400668" cy="1337514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84AA781-EFF1-8968-51D7-F8C7A41CFF6E}"/>
              </a:ext>
            </a:extLst>
          </p:cNvPr>
          <p:cNvGrpSpPr/>
          <p:nvPr/>
        </p:nvGrpSpPr>
        <p:grpSpPr>
          <a:xfrm>
            <a:off x="2617996" y="5832884"/>
            <a:ext cx="3913556" cy="1004020"/>
            <a:chOff x="2617996" y="5832884"/>
            <a:chExt cx="3913556" cy="1004020"/>
          </a:xfrm>
        </p:grpSpPr>
        <p:pic>
          <p:nvPicPr>
            <p:cNvPr id="21" name="Imagem 14">
              <a:extLst>
                <a:ext uri="{FF2B5EF4-FFF2-40B4-BE49-F238E27FC236}">
                  <a16:creationId xmlns:a16="http://schemas.microsoft.com/office/drawing/2014/main" id="{0CBB541C-1990-008D-F80D-0805E966E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73887"/>
            <a:stretch/>
          </p:blipFill>
          <p:spPr>
            <a:xfrm>
              <a:off x="2617996" y="5832884"/>
              <a:ext cx="1022624" cy="1004020"/>
            </a:xfrm>
            <a:prstGeom prst="rect">
              <a:avLst/>
            </a:prstGeom>
          </p:spPr>
        </p:pic>
        <p:pic>
          <p:nvPicPr>
            <p:cNvPr id="25" name="Imagem 14">
              <a:extLst>
                <a:ext uri="{FF2B5EF4-FFF2-40B4-BE49-F238E27FC236}">
                  <a16:creationId xmlns:a16="http://schemas.microsoft.com/office/drawing/2014/main" id="{B10AAD3B-D321-9174-3D4D-5BC6255F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6180"/>
            <a:stretch/>
          </p:blipFill>
          <p:spPr>
            <a:xfrm>
              <a:off x="3640620" y="5832884"/>
              <a:ext cx="2890932" cy="1004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Dependências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6629400" cy="2179058"/>
          </a:xfrm>
        </p:spPr>
        <p:txBody>
          <a:bodyPr/>
          <a:lstStyle/>
          <a:p>
            <a:r>
              <a:rPr lang="pt-BR" sz="4800" dirty="0">
                <a:solidFill>
                  <a:srgbClr val="494949"/>
                </a:solidFill>
              </a:rPr>
              <a:t>Declare e isole explicitamente as dependências</a:t>
            </a:r>
            <a:endParaRPr lang="pt-BR" sz="4800" b="1" dirty="0">
              <a:solidFill>
                <a:srgbClr val="494949"/>
              </a:solidFill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B0928F83-3C11-4109-8D02-59F6B6E6F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53"/>
          <a:stretch/>
        </p:blipFill>
        <p:spPr>
          <a:xfrm>
            <a:off x="8161337" y="2216326"/>
            <a:ext cx="2000270" cy="2004124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225747B-C7D5-4E53-8A29-8E935E73B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67" t="10635" r="28667" b="10635"/>
          <a:stretch/>
        </p:blipFill>
        <p:spPr>
          <a:xfrm>
            <a:off x="10333037" y="2659062"/>
            <a:ext cx="1276370" cy="123648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52A2498-1E33-5484-0B2A-159E7A50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8702608" y="4229185"/>
            <a:ext cx="2745781" cy="7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8869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Dependências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772399" cy="514602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Devemos ter a capacidade de </a:t>
            </a:r>
            <a:r>
              <a:rPr lang="pt-BR" sz="2600" b="1" dirty="0">
                <a:solidFill>
                  <a:srgbClr val="494949"/>
                </a:solidFill>
              </a:rPr>
              <a:t>restaurar dependências de um projeto com facilidade </a:t>
            </a:r>
            <a:r>
              <a:rPr lang="pt-BR" sz="2600" dirty="0">
                <a:solidFill>
                  <a:srgbClr val="494949"/>
                </a:solidFill>
              </a:rPr>
              <a:t>(uso de arquivos declarando as mesmas)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Pare de copiar pacotes, bibliotecas para um projeto!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Reaproveitamento de código</a:t>
            </a:r>
          </a:p>
          <a:p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NuGet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npm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Maven</a:t>
            </a:r>
            <a:r>
              <a:rPr lang="pt-BR" sz="2600" b="1" dirty="0">
                <a:solidFill>
                  <a:srgbClr val="494949"/>
                </a:solidFill>
              </a:rPr>
              <a:t>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Possibilidade de uso de repositórios privados</a:t>
            </a:r>
            <a:endParaRPr lang="pt-BR" sz="26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546045B-A4F9-44A2-AE40-219DFEE0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076893"/>
            <a:ext cx="3583981" cy="1089724"/>
          </a:xfrm>
          <a:prstGeom prst="rect">
            <a:avLst/>
          </a:prstGeom>
        </p:spPr>
      </p:pic>
      <p:pic>
        <p:nvPicPr>
          <p:cNvPr id="11" name="Imagem 10" descr="Desenho de pessoa e texto branco&#10;&#10;Descrição gerada automaticamente com confiança média">
            <a:extLst>
              <a:ext uri="{FF2B5EF4-FFF2-40B4-BE49-F238E27FC236}">
                <a16:creationId xmlns:a16="http://schemas.microsoft.com/office/drawing/2014/main" id="{51CE4AA1-D9BC-45F2-9DB5-054082235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19" y="3586438"/>
            <a:ext cx="2601615" cy="1009111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FA30B1F8-AF1B-DF4D-F5C2-76428F979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5"/>
          <a:stretch/>
        </p:blipFill>
        <p:spPr bwMode="auto">
          <a:xfrm>
            <a:off x="8504237" y="5015371"/>
            <a:ext cx="3583981" cy="96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4411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Configurações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627201"/>
            <a:ext cx="76200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Armazene as configurações no ambiente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60CCCD1-F41A-E6A3-8A4F-14FDF8FC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725862"/>
            <a:ext cx="1418148" cy="141814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534AB89-9834-2E26-47FA-FF0F385F5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3038" y="3725862"/>
            <a:ext cx="1418148" cy="141814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8D1D0E6-F828-A7FE-675E-6271B55A8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9"/>
          <a:stretch/>
        </p:blipFill>
        <p:spPr bwMode="auto">
          <a:xfrm>
            <a:off x="9190038" y="1989110"/>
            <a:ext cx="1852074" cy="17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995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Configurações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41180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Priorizar o uso de </a:t>
            </a:r>
            <a:r>
              <a:rPr lang="pt-BR" sz="3600" b="1" dirty="0">
                <a:solidFill>
                  <a:srgbClr val="494949"/>
                </a:solidFill>
              </a:rPr>
              <a:t>variáveis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Evitar ao extremo arquivos de configuração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rgbClr val="494949"/>
                </a:solidFill>
              </a:rPr>
              <a:t>Vault</a:t>
            </a:r>
            <a:r>
              <a:rPr lang="pt-BR" sz="3600" b="1" dirty="0">
                <a:solidFill>
                  <a:srgbClr val="494949"/>
                </a:solidFill>
              </a:rPr>
              <a:t> (</a:t>
            </a:r>
            <a:r>
              <a:rPr lang="pt-BR" sz="3600" b="1" dirty="0" err="1">
                <a:solidFill>
                  <a:srgbClr val="494949"/>
                </a:solidFill>
              </a:rPr>
              <a:t>HashiCorp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b="1" dirty="0">
                <a:solidFill>
                  <a:srgbClr val="494949"/>
                </a:solidFill>
              </a:rPr>
              <a:t>Azure App </a:t>
            </a:r>
            <a:r>
              <a:rPr lang="pt-BR" sz="3600" b="1" dirty="0" err="1">
                <a:solidFill>
                  <a:srgbClr val="494949"/>
                </a:solidFill>
              </a:rPr>
              <a:t>Configuration</a:t>
            </a:r>
            <a:r>
              <a:rPr lang="pt-BR" sz="3600" dirty="0">
                <a:solidFill>
                  <a:srgbClr val="494949"/>
                </a:solidFill>
              </a:rPr>
              <a:t>, </a:t>
            </a:r>
            <a:r>
              <a:rPr lang="pt-BR" sz="3600" b="1" dirty="0">
                <a:solidFill>
                  <a:srgbClr val="494949"/>
                </a:solidFill>
              </a:rPr>
              <a:t>Azure Key </a:t>
            </a:r>
            <a:r>
              <a:rPr lang="pt-BR" sz="3600" b="1" dirty="0" err="1">
                <a:solidFill>
                  <a:srgbClr val="494949"/>
                </a:solidFill>
              </a:rPr>
              <a:t>Vault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0D107F-D93E-48C8-9570-6DC84D4E2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725862"/>
            <a:ext cx="1418148" cy="141814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3F6CBCF-20FC-4997-8543-737F9A204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3038" y="3725862"/>
            <a:ext cx="1418148" cy="14181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82E0AF-2C7B-3E42-6F5C-983CD9575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69"/>
          <a:stretch/>
        </p:blipFill>
        <p:spPr bwMode="auto">
          <a:xfrm>
            <a:off x="9190038" y="1989110"/>
            <a:ext cx="1852074" cy="17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772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Backing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Services (serviços de apoio)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47788" y="3160573"/>
            <a:ext cx="65532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Trate serviços de apoio como recursos anexados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FEB8027C-56A9-C61D-6405-F38F019A3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43" y="3252546"/>
            <a:ext cx="1024275" cy="1056711"/>
          </a:xfrm>
          <a:prstGeom prst="rect">
            <a:avLst/>
          </a:prstGeom>
        </p:spPr>
      </p:pic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2BCB6563-6721-1629-DAAE-F5340074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43" y="3284982"/>
            <a:ext cx="1024275" cy="10242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2BA380B-B3B5-8C71-7561-36BC384DC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51" y="4603627"/>
            <a:ext cx="1102337" cy="91757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7A9E769B-C0B3-5682-91AF-471BBF9F5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637" y="3192462"/>
            <a:ext cx="1056711" cy="105671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F71D662-9985-4965-2BF2-296DB356D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5717" y="4567043"/>
            <a:ext cx="1024275" cy="10242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C955E78-2209-F560-9A3F-6F9012BBA6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296" y="2078850"/>
            <a:ext cx="1420722" cy="10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114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Backing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Services (serviços de apoio)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772399" cy="50229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É extremamente importante termos </a:t>
            </a:r>
            <a:r>
              <a:rPr lang="pt-BR" sz="2400" b="1" dirty="0">
                <a:solidFill>
                  <a:srgbClr val="494949"/>
                </a:solidFill>
              </a:rPr>
              <a:t>a capacidade de se trocar um serviço por outro</a:t>
            </a:r>
            <a:r>
              <a:rPr lang="pt-BR" sz="2400" dirty="0">
                <a:solidFill>
                  <a:srgbClr val="494949"/>
                </a:solidFill>
              </a:rPr>
              <a:t> (BD, mensageria…) sem que isto implique em grandes mudanças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Configurações definem o uso de um serviço ou outro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Importância do princípio de </a:t>
            </a:r>
            <a:r>
              <a:rPr lang="pt-BR" sz="2400" b="1" dirty="0">
                <a:solidFill>
                  <a:srgbClr val="494949"/>
                </a:solidFill>
              </a:rPr>
              <a:t>Inversão de Controle</a:t>
            </a:r>
            <a:r>
              <a:rPr lang="pt-BR" sz="2400" dirty="0">
                <a:solidFill>
                  <a:srgbClr val="494949"/>
                </a:solidFill>
              </a:rPr>
              <a:t>, com uso de </a:t>
            </a:r>
            <a:r>
              <a:rPr lang="pt-BR" sz="2400" b="1" dirty="0">
                <a:solidFill>
                  <a:srgbClr val="494949"/>
                </a:solidFill>
              </a:rPr>
              <a:t>Injeção de Dependências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Uso de alternativas como </a:t>
            </a:r>
            <a:r>
              <a:rPr lang="pt-BR" sz="2400" b="1" dirty="0" err="1">
                <a:solidFill>
                  <a:srgbClr val="494949"/>
                </a:solidFill>
              </a:rPr>
              <a:t>Dapr</a:t>
            </a:r>
            <a:r>
              <a:rPr lang="pt-BR" sz="2400" b="1" dirty="0">
                <a:solidFill>
                  <a:srgbClr val="494949"/>
                </a:solidFill>
              </a:rPr>
              <a:t> (</a:t>
            </a:r>
            <a:r>
              <a:rPr lang="pt-BR" sz="2400" b="1" dirty="0" err="1">
                <a:solidFill>
                  <a:srgbClr val="494949"/>
                </a:solidFill>
              </a:rPr>
              <a:t>Distributed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Application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Runtime</a:t>
            </a:r>
            <a:r>
              <a:rPr lang="pt-BR" sz="2400" b="1" dirty="0">
                <a:solidFill>
                  <a:srgbClr val="494949"/>
                </a:solidFill>
              </a:rPr>
              <a:t>)</a:t>
            </a:r>
            <a:r>
              <a:rPr lang="pt-BR" sz="2400" dirty="0">
                <a:solidFill>
                  <a:srgbClr val="494949"/>
                </a:solidFill>
              </a:rPr>
              <a:t> diminuindo </a:t>
            </a:r>
            <a:r>
              <a:rPr lang="pt-BR" sz="2400" b="1" dirty="0">
                <a:solidFill>
                  <a:srgbClr val="494949"/>
                </a:solidFill>
              </a:rPr>
              <a:t>acoplamento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6053EDA-4EDF-403E-BCC1-400D3B7A0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43" y="3252546"/>
            <a:ext cx="1024275" cy="1056711"/>
          </a:xfrm>
          <a:prstGeom prst="rect">
            <a:avLst/>
          </a:prstGeom>
        </p:spPr>
      </p:pic>
      <p:pic>
        <p:nvPicPr>
          <p:cNvPr id="12" name="Imagem 11" descr="Logotipo&#10;&#10;Descrição gerada automaticamente com confiança baixa">
            <a:extLst>
              <a:ext uri="{FF2B5EF4-FFF2-40B4-BE49-F238E27FC236}">
                <a16:creationId xmlns:a16="http://schemas.microsoft.com/office/drawing/2014/main" id="{FD5C0EAD-63E0-449D-9B4F-25AB6C385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743" y="3284982"/>
            <a:ext cx="1024275" cy="10242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DDE20FD-3889-4B22-BEC4-35152D271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0051" y="4603627"/>
            <a:ext cx="1102337" cy="91757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189A56A-317B-44FD-B34B-1F3C079A5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61637" y="3192462"/>
            <a:ext cx="1056711" cy="1056711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00CD710-810B-4D1F-8499-D45BED2857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5717" y="4567043"/>
            <a:ext cx="1024275" cy="102427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0648200-8975-440E-345D-921B98116B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68296" y="2078850"/>
            <a:ext cx="1420722" cy="10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77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5. Build, release,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run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Separe estritamente os estágios de build, release e execução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7A10031-5EBA-39EB-C24C-3243FFF5D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314614"/>
            <a:ext cx="1312186" cy="13121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646540-E806-F7AC-AC84-7AE017674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237" y="1744662"/>
            <a:ext cx="1571264" cy="1571264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B28BCDD-BABA-0D95-36F2-A6EB4CD7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8" y="3826565"/>
            <a:ext cx="134623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03398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5. Build, release,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run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772399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94949"/>
                </a:solidFill>
              </a:rPr>
              <a:t>G</a:t>
            </a:r>
            <a:r>
              <a:rPr lang="pt-BR" sz="3200" dirty="0" err="1">
                <a:solidFill>
                  <a:srgbClr val="494949"/>
                </a:solidFill>
              </a:rPr>
              <a:t>eração</a:t>
            </a:r>
            <a:r>
              <a:rPr lang="pt-BR" sz="3200" dirty="0">
                <a:solidFill>
                  <a:srgbClr val="494949"/>
                </a:solidFill>
              </a:rPr>
              <a:t> de artefatos, </a:t>
            </a:r>
            <a:r>
              <a:rPr lang="pt-BR" sz="3200" b="1" dirty="0" err="1">
                <a:solidFill>
                  <a:srgbClr val="494949"/>
                </a:solidFill>
              </a:rPr>
              <a:t>packages</a:t>
            </a:r>
            <a:r>
              <a:rPr lang="pt-BR" sz="3200" dirty="0">
                <a:solidFill>
                  <a:srgbClr val="494949"/>
                </a:solidFill>
              </a:rPr>
              <a:t> e </a:t>
            </a:r>
            <a:r>
              <a:rPr lang="pt-BR" sz="3200" b="1" dirty="0">
                <a:solidFill>
                  <a:srgbClr val="494949"/>
                </a:solidFill>
              </a:rPr>
              <a:t>imagens</a:t>
            </a:r>
            <a:r>
              <a:rPr lang="pt-BR" sz="3200" dirty="0">
                <a:solidFill>
                  <a:srgbClr val="494949"/>
                </a:solidFill>
              </a:rPr>
              <a:t> no Build com uma solução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Deployment automatizado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Gerenciamento de configurações por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Azure </a:t>
            </a:r>
            <a:r>
              <a:rPr lang="pt-BR" sz="3200" b="1" dirty="0" err="1">
                <a:solidFill>
                  <a:srgbClr val="494949"/>
                </a:solidFill>
              </a:rPr>
              <a:t>DevOps</a:t>
            </a:r>
            <a:r>
              <a:rPr lang="pt-BR" sz="3200" b="1" dirty="0">
                <a:solidFill>
                  <a:srgbClr val="494949"/>
                </a:solidFill>
              </a:rPr>
              <a:t>, GitHub </a:t>
            </a:r>
            <a:r>
              <a:rPr lang="pt-BR" sz="3200" b="1" dirty="0" err="1">
                <a:solidFill>
                  <a:srgbClr val="494949"/>
                </a:solidFill>
              </a:rPr>
              <a:t>Actions</a:t>
            </a:r>
            <a:r>
              <a:rPr lang="pt-BR" sz="3200" b="1" dirty="0">
                <a:solidFill>
                  <a:srgbClr val="494949"/>
                </a:solidFill>
              </a:rPr>
              <a:t>, Jenkins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504E3BA-78CC-6C14-CB23-51F492653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3037" y="3314614"/>
            <a:ext cx="1312186" cy="13121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5F4350-EF65-EF8F-E31D-B8AC79E1B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5237" y="1744662"/>
            <a:ext cx="1571264" cy="157126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7758B91-C65E-CECB-43AB-E900E4AC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518" y="3826565"/>
            <a:ext cx="1346237" cy="185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1069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6.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Process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Stateless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Execute a aplicação como um ou mais processos que não armazenam estado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6" name="Picture 2" descr="https://azurecomcdn.azureedge.net/cvt-13f9af988a3bce151b5f3666660fb76825069825048a47e2c3f78ca61c38c685/images/page/services/cache/redis.png">
            <a:extLst>
              <a:ext uri="{FF2B5EF4-FFF2-40B4-BE49-F238E27FC236}">
                <a16:creationId xmlns:a16="http://schemas.microsoft.com/office/drawing/2014/main" id="{D54CBF84-3255-1B39-A9D8-F9C3EF825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7" y="2354262"/>
            <a:ext cx="1964604" cy="16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755BA50-1177-E580-8E3E-ED1CEF1C1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4237" y="3909936"/>
            <a:ext cx="1845319" cy="1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4203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6.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Process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Stateless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81999" cy="53091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Priorizar o desenvolvimento </a:t>
            </a:r>
            <a:r>
              <a:rPr lang="pt-BR" sz="2900" b="1" dirty="0" err="1">
                <a:solidFill>
                  <a:srgbClr val="494949"/>
                </a:solidFill>
              </a:rPr>
              <a:t>stateless</a:t>
            </a:r>
            <a:r>
              <a:rPr lang="pt-BR" sz="2900" dirty="0">
                <a:solidFill>
                  <a:srgbClr val="494949"/>
                </a:solidFill>
              </a:rPr>
              <a:t> viabilizando a escalabilidade da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Uso de serviços de apoio para armazenar estado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Redis</a:t>
            </a:r>
            <a:r>
              <a:rPr lang="pt-BR" sz="2900" dirty="0">
                <a:solidFill>
                  <a:srgbClr val="494949"/>
                </a:solidFill>
              </a:rPr>
              <a:t> é uma das principais alternativas para cache distribuído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Outras tecnologias de bancos de dados como opções</a:t>
            </a:r>
          </a:p>
        </p:txBody>
      </p:sp>
      <p:pic>
        <p:nvPicPr>
          <p:cNvPr id="9" name="Picture 2" descr="https://azurecomcdn.azureedge.net/cvt-13f9af988a3bce151b5f3666660fb76825069825048a47e2c3f78ca61c38c685/images/page/services/cache/redis.png">
            <a:extLst>
              <a:ext uri="{FF2B5EF4-FFF2-40B4-BE49-F238E27FC236}">
                <a16:creationId xmlns:a16="http://schemas.microsoft.com/office/drawing/2014/main" id="{77E10802-C236-45FA-A758-39AC0997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037" y="2354262"/>
            <a:ext cx="1964604" cy="167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28FCD0C5-F50B-FECD-06D4-D047034BB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4237" y="3909936"/>
            <a:ext cx="1845319" cy="184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59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820862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APISEC U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Ambassador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33" y="4142337"/>
            <a:ext cx="1403451" cy="1403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55" y="4836355"/>
            <a:ext cx="1600799" cy="1600799"/>
          </a:xfrm>
          <a:prstGeom prst="rect">
            <a:avLst/>
          </a:prstGeom>
        </p:spPr>
      </p:pic>
      <p:pic>
        <p:nvPicPr>
          <p:cNvPr id="7" name="Imagem 6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AB713EA-9E3B-51D0-845C-81E073A9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35" y="3702897"/>
            <a:ext cx="1699365" cy="16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7.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Port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binding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76200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Exporte serviços via vínculo de portas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C3CA041B-3C84-4BCE-BD88-8195DF51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37" y="2300699"/>
            <a:ext cx="2972826" cy="23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964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7.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Port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binding</a:t>
            </a:r>
            <a:endParaRPr lang="pt-BR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81999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Aplicações </a:t>
            </a:r>
            <a:r>
              <a:rPr lang="pt-BR" sz="3200" b="1" dirty="0" err="1">
                <a:solidFill>
                  <a:srgbClr val="494949"/>
                </a:solidFill>
              </a:rPr>
              <a:t>auto-contidas</a:t>
            </a:r>
            <a:r>
              <a:rPr lang="pt-BR" sz="3200" dirty="0">
                <a:solidFill>
                  <a:srgbClr val="494949"/>
                </a:solidFill>
              </a:rPr>
              <a:t> (</a:t>
            </a:r>
            <a:r>
              <a:rPr lang="pt-BR" sz="3200" b="1" dirty="0">
                <a:solidFill>
                  <a:srgbClr val="494949"/>
                </a:solidFill>
              </a:rPr>
              <a:t>self-</a:t>
            </a:r>
            <a:r>
              <a:rPr lang="pt-BR" sz="3200" b="1" dirty="0" err="1">
                <a:solidFill>
                  <a:srgbClr val="494949"/>
                </a:solidFill>
              </a:rPr>
              <a:t>contained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Exposição das portas acessíveis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Outras portas além de </a:t>
            </a:r>
            <a:r>
              <a:rPr lang="pt-BR" sz="3200" b="1" dirty="0">
                <a:solidFill>
                  <a:srgbClr val="494949"/>
                </a:solidFill>
              </a:rPr>
              <a:t>HTTP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</a:t>
            </a:r>
            <a:r>
              <a:rPr lang="pt-BR" sz="3200" b="1" dirty="0" err="1">
                <a:solidFill>
                  <a:srgbClr val="494949"/>
                </a:solidFill>
              </a:rPr>
              <a:t>lock</a:t>
            </a:r>
            <a:r>
              <a:rPr lang="pt-BR" sz="3200" b="1" dirty="0">
                <a:solidFill>
                  <a:srgbClr val="494949"/>
                </a:solidFill>
              </a:rPr>
              <a:t>-in</a:t>
            </a:r>
            <a:r>
              <a:rPr lang="pt-BR" sz="3200" dirty="0">
                <a:solidFill>
                  <a:srgbClr val="494949"/>
                </a:solidFill>
              </a:rPr>
              <a:t> com soluções de hospedagem</a:t>
            </a:r>
          </a:p>
        </p:txBody>
      </p:sp>
      <p:pic>
        <p:nvPicPr>
          <p:cNvPr id="6" name="Imagem 5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F0F4B51-4DE7-4348-A262-69DCAECA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237" y="2300699"/>
            <a:ext cx="2972826" cy="239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19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8. Concorrência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7637" y="2354262"/>
            <a:ext cx="9356003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Escalabilidade horizontal de aplicações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CA037A-C6A8-77E2-C306-920CD0CB2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3"/>
          <a:stretch/>
        </p:blipFill>
        <p:spPr>
          <a:xfrm>
            <a:off x="1193350" y="4428179"/>
            <a:ext cx="8898742" cy="109963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DD310B97-B245-0EDD-B248-64EAB622C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2092" y="4309133"/>
            <a:ext cx="1305554" cy="12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141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8. Concorrência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201399" cy="43211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Prioridade para </a:t>
            </a:r>
            <a:r>
              <a:rPr lang="pt-BR" sz="3200" b="1" dirty="0">
                <a:solidFill>
                  <a:srgbClr val="494949"/>
                </a:solidFill>
              </a:rPr>
              <a:t>implementações </a:t>
            </a:r>
            <a:r>
              <a:rPr lang="pt-BR" sz="3200" b="1" dirty="0" err="1">
                <a:solidFill>
                  <a:srgbClr val="494949"/>
                </a:solidFill>
              </a:rPr>
              <a:t>stateless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Inúmeras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Worker</a:t>
            </a:r>
            <a:r>
              <a:rPr lang="pt-BR" sz="3200" b="1" dirty="0">
                <a:solidFill>
                  <a:srgbClr val="494949"/>
                </a:solidFill>
              </a:rPr>
              <a:t> Processes</a:t>
            </a:r>
            <a:r>
              <a:rPr lang="pt-BR" sz="3200" dirty="0">
                <a:solidFill>
                  <a:srgbClr val="494949"/>
                </a:solidFill>
              </a:rPr>
              <a:t> para processamentos de longa duração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Uso de serviços de apoio, </a:t>
            </a:r>
            <a:r>
              <a:rPr lang="pt-BR" sz="3200" b="1" dirty="0">
                <a:solidFill>
                  <a:srgbClr val="494949"/>
                </a:solidFill>
              </a:rPr>
              <a:t>KEDA (</a:t>
            </a: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r>
              <a:rPr lang="pt-BR" sz="3200" b="1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1921A-B7CE-4137-951C-9750074DD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33"/>
          <a:stretch/>
        </p:blipFill>
        <p:spPr>
          <a:xfrm>
            <a:off x="1193350" y="5572768"/>
            <a:ext cx="8898742" cy="109963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7F99437-77A8-8474-5BBA-ECEC519D9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2092" y="5453722"/>
            <a:ext cx="1305554" cy="12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936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9. Descartabilidade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Disposability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512223"/>
            <a:ext cx="67056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Maximize robustez com inicialização rápida e desligamento gracioso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B9E91BB-476F-4901-8B0F-A1060A5F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205830"/>
            <a:ext cx="365122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6598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9. Descartabilidade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Disposability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7315197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com as instâncias de uma aplicação são estruturas efêmeras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Parada graciosa de uma aplicação, sem interrupção abrupta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Código otimizado para execução de uma aplicação</a:t>
            </a:r>
          </a:p>
          <a:p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de estratégias como </a:t>
            </a:r>
            <a:r>
              <a:rPr lang="pt-BR" sz="2800" b="1" dirty="0">
                <a:solidFill>
                  <a:srgbClr val="494949"/>
                </a:solidFill>
              </a:rPr>
              <a:t>Blue Green, Release </a:t>
            </a:r>
            <a:r>
              <a:rPr lang="pt-BR" sz="2800" b="1" dirty="0" err="1">
                <a:solidFill>
                  <a:srgbClr val="494949"/>
                </a:solidFill>
              </a:rPr>
              <a:t>Canary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00989D26-2398-4A84-AD7F-DCF0EDEEE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205830"/>
            <a:ext cx="3651229" cy="25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7667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10. Paridade entre ambientes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512223"/>
            <a:ext cx="6400800" cy="2622256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Mantenha o desenvolvimento, homologação e produção o mais similares possível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B7B1838-421F-24A1-35DF-43FAF92AC5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55"/>
          <a:stretch/>
        </p:blipFill>
        <p:spPr>
          <a:xfrm>
            <a:off x="8303739" y="3304790"/>
            <a:ext cx="2024004" cy="114548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2472E90-F9C0-6E96-7A79-2981FD868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12" y="3125540"/>
            <a:ext cx="1527998" cy="1503987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D03ADD64-14E9-0997-314B-7C954ECF1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637" y="1383675"/>
            <a:ext cx="1503987" cy="150398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8ED3A7-129D-A3A0-7AF0-93B37D3BC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576" y="4785907"/>
            <a:ext cx="2107105" cy="1185247"/>
          </a:xfrm>
          <a:prstGeom prst="rect">
            <a:avLst/>
          </a:prstGeom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95172E3E-5606-72E2-B8BF-306EB4187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438" y="5116146"/>
            <a:ext cx="1410374" cy="844571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média">
            <a:extLst>
              <a:ext uri="{FF2B5EF4-FFF2-40B4-BE49-F238E27FC236}">
                <a16:creationId xmlns:a16="http://schemas.microsoft.com/office/drawing/2014/main" id="{7C5A6E4A-3F2A-4C86-FDD2-5983853329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75"/>
          <a:stretch/>
        </p:blipFill>
        <p:spPr>
          <a:xfrm>
            <a:off x="8656637" y="1516062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313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10. Paridade entre ambientes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7315197" cy="437042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surpresas devido a diferenças entre ambientes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Containers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>
                <a:solidFill>
                  <a:srgbClr val="494949"/>
                </a:solidFill>
              </a:rPr>
              <a:t>Docker </a:t>
            </a:r>
            <a:r>
              <a:rPr lang="pt-BR" sz="3200" b="1" dirty="0" err="1">
                <a:solidFill>
                  <a:srgbClr val="494949"/>
                </a:solidFill>
              </a:rPr>
              <a:t>Compose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Charts</a:t>
            </a:r>
            <a:r>
              <a:rPr lang="pt-BR" sz="3200" dirty="0">
                <a:solidFill>
                  <a:srgbClr val="494949"/>
                </a:solidFill>
              </a:rPr>
              <a:t> do </a:t>
            </a:r>
            <a:r>
              <a:rPr lang="pt-BR" sz="3200" b="1" dirty="0">
                <a:solidFill>
                  <a:srgbClr val="494949"/>
                </a:solidFill>
              </a:rPr>
              <a:t>Helm</a:t>
            </a:r>
            <a:r>
              <a:rPr lang="pt-BR" sz="3200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Terraform</a:t>
            </a:r>
            <a:r>
              <a:rPr lang="pt-BR" sz="3200" dirty="0">
                <a:solidFill>
                  <a:srgbClr val="494949"/>
                </a:solidFill>
              </a:rPr>
              <a:t> e mesmo serviços em nuvem podem ser de grande valia para emular ambientes em nuvem ou que requerem uma infraestrutura robusta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1389E919-5490-4BF0-B9CF-D0F779145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55"/>
          <a:stretch/>
        </p:blipFill>
        <p:spPr>
          <a:xfrm>
            <a:off x="8303739" y="3304790"/>
            <a:ext cx="2024004" cy="114548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52DFAC2-E3A9-4001-A49B-1A538CF0A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12" y="3125540"/>
            <a:ext cx="1527998" cy="1503987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745B3EA-BAB2-48AB-AEE1-5EFE4118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637" y="1383675"/>
            <a:ext cx="1503987" cy="150398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E185B68-601E-4E03-AFED-679977BEE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576" y="4785907"/>
            <a:ext cx="2107105" cy="1185247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D80B04BB-799C-CB4C-C34B-C48A2B945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3438" y="5116146"/>
            <a:ext cx="1410374" cy="844571"/>
          </a:xfrm>
          <a:prstGeom prst="rect">
            <a:avLst/>
          </a:prstGeom>
        </p:spPr>
      </p:pic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4F754D55-C7C5-7239-DFF5-23B1BABE77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6875"/>
          <a:stretch/>
        </p:blipFill>
        <p:spPr>
          <a:xfrm>
            <a:off x="8656637" y="1516062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961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11. Logs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3040062"/>
            <a:ext cx="6705600" cy="1403461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Trate logs como fluxos de eventos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86F8737-4EBF-4EFD-A273-208CDAF3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6" y="2337553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762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11. Logs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Telemetria, métricas, dashboards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É comum que o tratamento de logs seja delegado a um serviço externo (arquivos na maioria dos casos são inviáveis hoje)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Application</a:t>
            </a:r>
            <a:r>
              <a:rPr lang="pt-BR" sz="2800" b="1" dirty="0">
                <a:solidFill>
                  <a:srgbClr val="494949"/>
                </a:solidFill>
              </a:rPr>
              <a:t> Insights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Azure Monitor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Prometheus</a:t>
            </a:r>
            <a:r>
              <a:rPr lang="pt-BR" sz="2800" b="1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OpenTelemetry</a:t>
            </a:r>
            <a:r>
              <a:rPr lang="pt-BR" sz="2800" b="1" dirty="0">
                <a:solidFill>
                  <a:srgbClr val="494949"/>
                </a:solidFill>
              </a:rPr>
              <a:t>...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24C90B5-D621-4167-9851-7C4963BBF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2219" y="2484202"/>
            <a:ext cx="1298282" cy="1298282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5C86864B-36C2-4227-8939-D848E1C6E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400" y="4106862"/>
            <a:ext cx="1251025" cy="12406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62000559-7DF6-4D4A-2EAD-9AB9881FB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4538" y="2459934"/>
            <a:ext cx="1295266" cy="1295266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86A72FCD-0683-21BC-2654-CF0D9E1564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4037" y="4106862"/>
            <a:ext cx="1135064" cy="11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EADDB-8080-8CC5-ADB5-08285144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66A2FD2-5424-0DA6-456A-C6EC73F7D21A}"/>
              </a:ext>
            </a:extLst>
          </p:cNvPr>
          <p:cNvSpPr/>
          <p:nvPr/>
        </p:nvSpPr>
        <p:spPr bwMode="auto">
          <a:xfrm>
            <a:off x="9113837" y="4183063"/>
            <a:ext cx="2124323" cy="1066800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05529E-1774-3504-1195-A629E33C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Professor na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Etec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Itu 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 na CI&amp;T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+30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354DC6-26CE-3B1B-D6DB-9117279A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Marcio Rogério Nizzola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995FEADC-6E71-4E84-8B18-9779CBA3F300}"/>
              </a:ext>
            </a:extLst>
          </p:cNvPr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https://marcionizzola.medium.com</a:t>
            </a:r>
          </a:p>
        </p:txBody>
      </p:sp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14CB601E-69BB-8EC6-2576-7DF555504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2935975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7C5ACB-6730-C4F1-DBC3-C7F1A9F95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62" y="4183062"/>
            <a:ext cx="2124323" cy="1066800"/>
          </a:xfrm>
          <a:prstGeom prst="rect">
            <a:avLst/>
          </a:prstGeom>
        </p:spPr>
      </p:pic>
      <p:pic>
        <p:nvPicPr>
          <p:cNvPr id="13" name="Imagem 12" descr="Homem olhando para o lado&#10;&#10;O conteúdo gerado por IA pode estar incorreto.">
            <a:extLst>
              <a:ext uri="{FF2B5EF4-FFF2-40B4-BE49-F238E27FC236}">
                <a16:creationId xmlns:a16="http://schemas.microsoft.com/office/drawing/2014/main" id="{7075990F-28CE-D692-B19D-96B154C74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385" y="383422"/>
            <a:ext cx="2133747" cy="21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b="1" dirty="0">
                <a:solidFill>
                  <a:schemeClr val="accent3">
                    <a:lumMod val="75000"/>
                  </a:schemeClr>
                </a:solidFill>
              </a:rPr>
              <a:t>12. Admin Processes (Processos Administrativos)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669812"/>
            <a:ext cx="6705600" cy="2012859"/>
          </a:xfrm>
        </p:spPr>
        <p:txBody>
          <a:bodyPr/>
          <a:lstStyle/>
          <a:p>
            <a:r>
              <a:rPr lang="pt-BR" sz="4400" dirty="0">
                <a:solidFill>
                  <a:srgbClr val="494949"/>
                </a:solidFill>
              </a:rPr>
              <a:t>Rode tarefas de administração/gestão em processos pontuais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1451A8-3F1E-4FAA-A7CE-F9908332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2" y="4006084"/>
            <a:ext cx="1433824" cy="1433824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1CE45C8-C700-435F-B726-020AC4E0B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637" y="2976562"/>
            <a:ext cx="1041400" cy="1041400"/>
          </a:xfrm>
          <a:prstGeom prst="rect">
            <a:avLst/>
          </a:prstGeom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2B302423-E1F6-FAB0-C90A-199F2995E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875"/>
          <a:stretch/>
        </p:blipFill>
        <p:spPr>
          <a:xfrm>
            <a:off x="10839158" y="4615628"/>
            <a:ext cx="1155673" cy="11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243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600" b="1" dirty="0">
                <a:solidFill>
                  <a:schemeClr val="accent3">
                    <a:lumMod val="75000"/>
                  </a:schemeClr>
                </a:solidFill>
              </a:rPr>
              <a:t>12. Admin Processes (Processos Administrativos)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tarefas pontuais, </a:t>
            </a:r>
            <a:r>
              <a:rPr lang="pt-BR" sz="2800" dirty="0" err="1">
                <a:solidFill>
                  <a:srgbClr val="494949"/>
                </a:solidFill>
              </a:rPr>
              <a:t>Migrations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Necessidade de documentação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do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É comum o uso de soluções de script como </a:t>
            </a:r>
            <a:r>
              <a:rPr lang="pt-BR" sz="2800" b="1" dirty="0" err="1">
                <a:solidFill>
                  <a:srgbClr val="494949"/>
                </a:solidFill>
              </a:rPr>
              <a:t>PowerShell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Bash</a:t>
            </a:r>
            <a:r>
              <a:rPr lang="pt-BR" sz="2800" b="1" dirty="0">
                <a:solidFill>
                  <a:srgbClr val="494949"/>
                </a:solidFill>
              </a:rPr>
              <a:t> e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Automation</a:t>
            </a:r>
            <a:r>
              <a:rPr lang="pt-BR" sz="2800" dirty="0">
                <a:solidFill>
                  <a:srgbClr val="494949"/>
                </a:solidFill>
              </a:rPr>
              <a:t> é uma alternativa para gerenciar ações deste tipo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E14DD8C-C6DB-44D4-9087-88832677E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602" y="3391911"/>
            <a:ext cx="1433824" cy="1433824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5ABC0379-17AD-495A-9250-A5772150A8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72"/>
          <a:stretch/>
        </p:blipFill>
        <p:spPr>
          <a:xfrm>
            <a:off x="10846314" y="3405945"/>
            <a:ext cx="1106741" cy="115764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5BEF249B-E252-4832-AF3C-F95F5B25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914" y="1856929"/>
            <a:ext cx="1041400" cy="1041400"/>
          </a:xfrm>
          <a:prstGeom prst="rect">
            <a:avLst/>
          </a:prstGeom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E1DED370-18C3-D77E-6D09-73E3AD772B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6875"/>
          <a:stretch/>
        </p:blipFill>
        <p:spPr>
          <a:xfrm>
            <a:off x="9918589" y="4886224"/>
            <a:ext cx="1155673" cy="1198620"/>
          </a:xfrm>
          <a:prstGeom prst="rect">
            <a:avLst/>
          </a:prstGeom>
        </p:spPr>
      </p:pic>
      <p:pic>
        <p:nvPicPr>
          <p:cNvPr id="7" name="Imagem 6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2B5BE2AB-EEDF-E685-ADB3-B99D101FC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3303" y="1762869"/>
            <a:ext cx="2646225" cy="138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034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56914-B952-E42F-3C49-0F6501F3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52291-4FAA-884B-D932-F5A0B589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02C28F0-967B-6A4F-9E7A-78698EDEC509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github.com/renatogroffe/TwelveFactorApp_UniMetrocamp-2025-03</a:t>
            </a:r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7131862B-AD4B-97A7-9437-5AF4B2B22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6" r="30348" b="40106"/>
          <a:stretch/>
        </p:blipFill>
        <p:spPr>
          <a:xfrm>
            <a:off x="2837827" y="4599479"/>
            <a:ext cx="1696393" cy="15220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7EFB9F-41F5-E138-C027-C56A40840C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 r="31153" b="27022"/>
          <a:stretch/>
        </p:blipFill>
        <p:spPr>
          <a:xfrm>
            <a:off x="4575089" y="4656232"/>
            <a:ext cx="1499183" cy="1408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3415583-4016-1430-A9B6-554D24E85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544" y="4568858"/>
            <a:ext cx="1319418" cy="158330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6091B2A-490B-4DA2-5F27-0B50BF4F4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0037" y="4640262"/>
            <a:ext cx="1829413" cy="1444655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A5028110-483E-8468-2D7C-87DD4C02DC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962" y="4485471"/>
            <a:ext cx="1750075" cy="1750075"/>
          </a:xfrm>
          <a:prstGeom prst="rect">
            <a:avLst/>
          </a:prstGeom>
        </p:spPr>
      </p:pic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6636309D-19C8-8DA8-3E44-508116D3B6E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6229"/>
          <a:stretch/>
        </p:blipFill>
        <p:spPr>
          <a:xfrm>
            <a:off x="1396290" y="4656232"/>
            <a:ext cx="1400668" cy="1337514"/>
          </a:xfrm>
          <a:prstGeom prst="rect">
            <a:avLst/>
          </a:prstGeom>
        </p:spPr>
      </p:pic>
      <p:pic>
        <p:nvPicPr>
          <p:cNvPr id="14" name="Imagem 13" descr="Código QR&#10;&#10;O conteúdo gerado por IA pode estar incorreto.">
            <a:extLst>
              <a:ext uri="{FF2B5EF4-FFF2-40B4-BE49-F238E27FC236}">
                <a16:creationId xmlns:a16="http://schemas.microsoft.com/office/drawing/2014/main" id="{B7A9220E-801A-B182-3736-0686D9F753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337" y="1217415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461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265B2-2369-7A84-5D62-19590AEBC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1378F0-B570-9655-3720-E48C24CE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Software @ Ambev Tech /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ABInbev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Membro @ DEVPIRA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Specialist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Palestrante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1A2A35-CC34-386D-862A-FF9C2C9B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Murilo </a:t>
            </a:r>
            <a:r>
              <a:rPr lang="pt-PT" sz="4488" b="1" dirty="0" err="1">
                <a:solidFill>
                  <a:schemeClr val="bg2">
                    <a:lumMod val="25000"/>
                  </a:schemeClr>
                </a:solidFill>
              </a:rPr>
              <a:t>Beltrame</a:t>
            </a:r>
            <a:endParaRPr lang="pt-PT" sz="4488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28EA7D59-7E51-0507-C2DA-D0479F3F7CAC}"/>
              </a:ext>
            </a:extLst>
          </p:cNvPr>
          <p:cNvSpPr txBox="1">
            <a:spLocks/>
          </p:cNvSpPr>
          <p:nvPr/>
        </p:nvSpPr>
        <p:spPr>
          <a:xfrm>
            <a:off x="-30163" y="6589794"/>
            <a:ext cx="1272540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pt-BR" sz="1836" spc="300" dirty="0">
              <a:solidFill>
                <a:schemeClr val="bg1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F1DB6C5-98C1-EA8E-2120-DADA8C19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324965"/>
            <a:ext cx="2064045" cy="2290202"/>
          </a:xfrm>
          <a:prstGeom prst="rect">
            <a:avLst/>
          </a:prstGeom>
        </p:spPr>
      </p:pic>
      <p:pic>
        <p:nvPicPr>
          <p:cNvPr id="8" name="Immagine 7" descr="Immagine che contiene Viso umano, persona, vestiti, occhiale&#10;&#10;Il contenuto generato dall'IA potrebbe non essere corretto.">
            <a:extLst>
              <a:ext uri="{FF2B5EF4-FFF2-40B4-BE49-F238E27FC236}">
                <a16:creationId xmlns:a16="http://schemas.microsoft.com/office/drawing/2014/main" id="{B3E5BB68-CCB9-E7A1-F60C-FC945DBE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051" y="324965"/>
            <a:ext cx="2209608" cy="2290202"/>
          </a:xfrm>
          <a:prstGeom prst="rect">
            <a:avLst/>
          </a:prstGeom>
        </p:spPr>
      </p:pic>
      <p:pic>
        <p:nvPicPr>
          <p:cNvPr id="11" name="Immagine 10" descr="Immagine che contiene logo, Carattere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772C9E4A-7EFE-41F5-C119-8586A54DA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086" y="5043795"/>
            <a:ext cx="2705100" cy="1016000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05C8AF4-DB9D-C740-13F1-E3CED25C7C85}"/>
              </a:ext>
            </a:extLst>
          </p:cNvPr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https://www.devpira.com.br/</a:t>
            </a:r>
          </a:p>
        </p:txBody>
      </p:sp>
    </p:spTree>
    <p:extLst>
      <p:ext uri="{BB962C8B-B14F-4D97-AF65-F5344CB8AC3E}">
        <p14:creationId xmlns:p14="http://schemas.microsoft.com/office/powerpoint/2010/main" val="374986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github.com/renatogroffe/TwelveFactorApp_UniMetrocamp-2025-03</a:t>
            </a:r>
          </a:p>
        </p:txBody>
      </p:sp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B0CB5838-3F25-99E0-3010-06CE753ED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06" r="30348" b="40106"/>
          <a:stretch/>
        </p:blipFill>
        <p:spPr>
          <a:xfrm>
            <a:off x="2837827" y="4599479"/>
            <a:ext cx="1696393" cy="15220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B3AE3C-1215-C33D-39E5-A1568D811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 r="31153" b="27022"/>
          <a:stretch/>
        </p:blipFill>
        <p:spPr>
          <a:xfrm>
            <a:off x="4575089" y="4656232"/>
            <a:ext cx="1499183" cy="14085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0C9FF7B-BD4E-54DA-83FC-5743C15B5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544" y="4568858"/>
            <a:ext cx="1319418" cy="158330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FD1C69FB-8C6F-06B7-9706-4B0F93E8A8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90037" y="4640262"/>
            <a:ext cx="1829413" cy="1444655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4B61EC3-AEB0-C5ED-233F-7FDFB5F2C6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9962" y="4485471"/>
            <a:ext cx="1750075" cy="1750075"/>
          </a:xfrm>
          <a:prstGeom prst="rect">
            <a:avLst/>
          </a:prstGeom>
        </p:spPr>
      </p:pic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D0EBB573-4D94-169C-EDAD-0C6DA9F615E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6229"/>
          <a:stretch/>
        </p:blipFill>
        <p:spPr>
          <a:xfrm>
            <a:off x="1396290" y="4656232"/>
            <a:ext cx="1400668" cy="1337514"/>
          </a:xfrm>
          <a:prstGeom prst="rect">
            <a:avLst/>
          </a:prstGeom>
        </p:spPr>
      </p:pic>
      <p:pic>
        <p:nvPicPr>
          <p:cNvPr id="14" name="Imagem 13" descr="Código QR&#10;&#10;O conteúdo gerado por IA pode estar incorreto.">
            <a:extLst>
              <a:ext uri="{FF2B5EF4-FFF2-40B4-BE49-F238E27FC236}">
                <a16:creationId xmlns:a16="http://schemas.microsoft.com/office/drawing/2014/main" id="{D11DDAF0-1AA7-C037-AE89-5728067B5E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3337" y="1217415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genda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48" y="1820862"/>
            <a:ext cx="10426889" cy="171123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Twelve</a:t>
            </a:r>
            <a:r>
              <a:rPr lang="pt-BR" sz="3200" dirty="0">
                <a:solidFill>
                  <a:srgbClr val="494949"/>
                </a:solidFill>
              </a:rPr>
              <a:t> Factor Apps: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, nuvem,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, boas práticas...</a:t>
            </a:r>
          </a:p>
        </p:txBody>
      </p:sp>
    </p:spTree>
    <p:extLst>
      <p:ext uri="{BB962C8B-B14F-4D97-AF65-F5344CB8AC3E}">
        <p14:creationId xmlns:p14="http://schemas.microsoft.com/office/powerpoint/2010/main" val="2553283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Twelve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Factor Apps: uma visão geral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72B7AAE-4130-4024-BB54-2DCC94CB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2268199" cy="46628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Concebida dentro da </a:t>
            </a:r>
            <a:r>
              <a:rPr lang="pt-BR" sz="3000" b="1" dirty="0" err="1">
                <a:solidFill>
                  <a:srgbClr val="494949"/>
                </a:solidFill>
              </a:rPr>
              <a:t>Heroku</a:t>
            </a: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Software as a Service (SaaS)</a:t>
            </a:r>
          </a:p>
          <a:p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Metodologia </a:t>
            </a:r>
            <a:r>
              <a:rPr lang="pt-BR" sz="3000" b="1" dirty="0">
                <a:solidFill>
                  <a:srgbClr val="494949"/>
                </a:solidFill>
              </a:rPr>
              <a:t>agnóstica</a:t>
            </a:r>
            <a:r>
              <a:rPr lang="pt-BR" sz="3000" dirty="0">
                <a:solidFill>
                  <a:srgbClr val="494949"/>
                </a:solidFill>
              </a:rPr>
              <a:t> para construção de </a:t>
            </a:r>
            <a:r>
              <a:rPr lang="pt-BR" sz="3000" b="1" dirty="0">
                <a:solidFill>
                  <a:srgbClr val="494949"/>
                </a:solidFill>
              </a:rPr>
              <a:t>aplicações robustas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Princípios</a:t>
            </a:r>
            <a:r>
              <a:rPr lang="pt-BR" sz="3000" dirty="0">
                <a:solidFill>
                  <a:srgbClr val="494949"/>
                </a:solidFill>
              </a:rPr>
              <a:t> com recomendações muito úteis para aplicações em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Link: </a:t>
            </a:r>
            <a:r>
              <a:rPr lang="pt-BR" sz="3000" dirty="0">
                <a:solidFill>
                  <a:srgbClr val="494949"/>
                </a:solidFill>
                <a:hlinkClick r:id="rId3"/>
              </a:rPr>
              <a:t>https://12factor.net/pt_br/</a:t>
            </a:r>
            <a:endParaRPr lang="pt-BR" sz="3000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14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Codebase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(base de código)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5237" y="2278062"/>
            <a:ext cx="6705600" cy="3384256"/>
          </a:xfrm>
        </p:spPr>
        <p:txBody>
          <a:bodyPr/>
          <a:lstStyle/>
          <a:p>
            <a:r>
              <a:rPr lang="pt-BR" sz="4400">
                <a:solidFill>
                  <a:srgbClr val="494949"/>
                </a:solidFill>
              </a:rPr>
              <a:t>Uma base de código (repositório) num controlador de versões, múltiplos deploys</a:t>
            </a:r>
            <a:endParaRPr lang="pt-BR" sz="4400" b="1" dirty="0">
              <a:solidFill>
                <a:srgbClr val="494949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760378DC-AFC3-46EF-9127-438AA9B9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37" y="2812126"/>
            <a:ext cx="3278404" cy="137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768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Codebase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 (base de código)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5181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Versionamento de código é essencial</a:t>
            </a:r>
          </a:p>
          <a:p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Codebase</a:t>
            </a:r>
            <a:r>
              <a:rPr lang="pt-BR" sz="2600" b="1" dirty="0">
                <a:solidFill>
                  <a:srgbClr val="494949"/>
                </a:solidFill>
              </a:rPr>
              <a:t> = Base de Código =</a:t>
            </a:r>
            <a:r>
              <a:rPr lang="pt-BR" sz="2600" dirty="0">
                <a:solidFill>
                  <a:srgbClr val="494949"/>
                </a:solidFill>
              </a:rPr>
              <a:t> repositório de código de uma única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O uso de um </a:t>
            </a:r>
            <a:r>
              <a:rPr lang="pt-BR" sz="2600" b="1" dirty="0" err="1">
                <a:solidFill>
                  <a:srgbClr val="494949"/>
                </a:solidFill>
              </a:rPr>
              <a:t>monorepo</a:t>
            </a:r>
            <a:r>
              <a:rPr lang="pt-BR" sz="2600" dirty="0">
                <a:solidFill>
                  <a:srgbClr val="494949"/>
                </a:solidFill>
              </a:rPr>
              <a:t> é uma </a:t>
            </a:r>
            <a:r>
              <a:rPr lang="pt-BR" sz="2600" b="1" dirty="0">
                <a:solidFill>
                  <a:srgbClr val="494949"/>
                </a:solidFill>
              </a:rPr>
              <a:t>violação deste princípio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A importância do uso de </a:t>
            </a:r>
            <a:r>
              <a:rPr lang="pt-BR" sz="2600" dirty="0" err="1">
                <a:solidFill>
                  <a:srgbClr val="494949"/>
                </a:solidFill>
              </a:rPr>
              <a:t>branchs</a:t>
            </a: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Git</a:t>
            </a:r>
            <a:r>
              <a:rPr lang="pt-BR" sz="2600" b="1" dirty="0">
                <a:solidFill>
                  <a:srgbClr val="494949"/>
                </a:solidFill>
              </a:rPr>
              <a:t>, GitHub</a:t>
            </a:r>
            <a:r>
              <a:rPr lang="pt-BR" sz="2600" dirty="0">
                <a:solidFill>
                  <a:srgbClr val="494949"/>
                </a:solidFill>
              </a:rPr>
              <a:t> e </a:t>
            </a:r>
            <a:r>
              <a:rPr lang="pt-BR" sz="2600" b="1" dirty="0">
                <a:solidFill>
                  <a:srgbClr val="494949"/>
                </a:solidFill>
              </a:rPr>
              <a:t>Azure </a:t>
            </a:r>
            <a:r>
              <a:rPr lang="pt-BR" sz="2600" b="1" dirty="0" err="1">
                <a:solidFill>
                  <a:srgbClr val="494949"/>
                </a:solidFill>
              </a:rPr>
              <a:t>Repos</a:t>
            </a:r>
            <a:r>
              <a:rPr lang="pt-BR" sz="2600" b="1" dirty="0">
                <a:solidFill>
                  <a:srgbClr val="494949"/>
                </a:solidFill>
              </a:rPr>
              <a:t> (Azure </a:t>
            </a:r>
            <a:r>
              <a:rPr lang="pt-BR" sz="2600" b="1" dirty="0" err="1">
                <a:solidFill>
                  <a:srgbClr val="494949"/>
                </a:solidFill>
              </a:rPr>
              <a:t>DevOps</a:t>
            </a:r>
            <a:r>
              <a:rPr lang="pt-BR" sz="2600" b="1" dirty="0">
                <a:solidFill>
                  <a:srgbClr val="494949"/>
                </a:solidFill>
              </a:rPr>
              <a:t>) são soluções  populares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FED1070-B829-4083-914A-3C01ADEAF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037" y="3590786"/>
            <a:ext cx="1176338" cy="1176338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F1A5FC42-1361-4314-AEC6-C493FE13A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237" y="2201862"/>
            <a:ext cx="2364004" cy="988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64149D-4D11-4434-A4A9-0116068A24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1637" y="3421627"/>
            <a:ext cx="1354995" cy="13549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14A4B7A-79F3-4CAF-B286-0DE1B081918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853107" y="5003416"/>
            <a:ext cx="1190263" cy="11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389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9668</TotalTime>
  <Words>1901</Words>
  <Application>Microsoft Office PowerPoint</Application>
  <PresentationFormat>Personalizar</PresentationFormat>
  <Paragraphs>295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Twelve-Factor App Boas Práticas em Aplicações na Nuvem... e também fora dela... </vt:lpstr>
      <vt:lpstr>Renato Groffe</vt:lpstr>
      <vt:lpstr>Marcio Rogério Nizzola</vt:lpstr>
      <vt:lpstr>Murilo Beltrame</vt:lpstr>
      <vt:lpstr>Conteúdos desta apresentação</vt:lpstr>
      <vt:lpstr>Agenda</vt:lpstr>
      <vt:lpstr>Twelve Factor Apps: uma visão geral</vt:lpstr>
      <vt:lpstr>1. Codebase (base de código)</vt:lpstr>
      <vt:lpstr>1. Codebase (base de código)</vt:lpstr>
      <vt:lpstr>2. Dependências</vt:lpstr>
      <vt:lpstr>2. Dependências</vt:lpstr>
      <vt:lpstr>3. Configurações</vt:lpstr>
      <vt:lpstr>3. Configurações</vt:lpstr>
      <vt:lpstr>4. Backing Services (serviços de apoio)</vt:lpstr>
      <vt:lpstr>4. Backing Services (serviços de apoio)</vt:lpstr>
      <vt:lpstr>5. Build, release, run</vt:lpstr>
      <vt:lpstr>5. Build, release, run</vt:lpstr>
      <vt:lpstr>6. Process (Stateless)</vt:lpstr>
      <vt:lpstr>6. Process (Stateless)</vt:lpstr>
      <vt:lpstr>7. Port binding</vt:lpstr>
      <vt:lpstr>7. Port binding</vt:lpstr>
      <vt:lpstr>8. Concorrência</vt:lpstr>
      <vt:lpstr>8. Concorrência</vt:lpstr>
      <vt:lpstr>9. Descartabilidade (Disposability)</vt:lpstr>
      <vt:lpstr>9. Descartabilidade (Disposability)</vt:lpstr>
      <vt:lpstr>10. Paridade entre ambientes</vt:lpstr>
      <vt:lpstr>10. Paridade entre ambientes</vt:lpstr>
      <vt:lpstr>11. Logs</vt:lpstr>
      <vt:lpstr>11. Logs</vt:lpstr>
      <vt:lpstr>12. Admin Processes (Processos Administrativos)</vt:lpstr>
      <vt:lpstr>12. Admin Processes (Processos Administrativos)</vt:lpstr>
      <vt:lpstr>Conteúdos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458</cp:revision>
  <dcterms:created xsi:type="dcterms:W3CDTF">2016-08-05T22:03:34Z</dcterms:created>
  <dcterms:modified xsi:type="dcterms:W3CDTF">2025-03-22T09:34:44Z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